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Ubuntu"/>
      <p:regular r:id="rId56"/>
      <p:bold r:id="rId57"/>
      <p:italic r:id="rId58"/>
      <p:boldItalic r:id="rId59"/>
    </p:embeddedFont>
    <p:embeddedFont>
      <p:font typeface="Proxima Nova"/>
      <p:regular r:id="rId60"/>
      <p:bold r:id="rId61"/>
      <p:italic r:id="rId62"/>
      <p:boldItalic r:id="rId63"/>
    </p:embeddedFont>
    <p:embeddedFont>
      <p:font typeface="Proxima Nova Extrabold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CB97CE-8351-4CC4-9CD3-EB5F695F45CE}">
  <a:tblStyle styleId="{A2CB97CE-8351-4CC4-9CD3-EB5F695F45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roximaNova-italic.fntdata"/><Relationship Id="rId61" Type="http://schemas.openxmlformats.org/officeDocument/2006/relationships/font" Target="fonts/ProximaNova-bold.fntdata"/><Relationship Id="rId20" Type="http://schemas.openxmlformats.org/officeDocument/2006/relationships/slide" Target="slides/slide14.xml"/><Relationship Id="rId64" Type="http://schemas.openxmlformats.org/officeDocument/2006/relationships/font" Target="fonts/ProximaNovaExtrabold-bold.fntdata"/><Relationship Id="rId63" Type="http://schemas.openxmlformats.org/officeDocument/2006/relationships/font" Target="fonts/ProximaNova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roximaNova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Ubuntu-bold.fntdata"/><Relationship Id="rId12" Type="http://schemas.openxmlformats.org/officeDocument/2006/relationships/slide" Target="slides/slide6.xml"/><Relationship Id="rId56" Type="http://schemas.openxmlformats.org/officeDocument/2006/relationships/font" Target="fonts/Ubuntu-regular.fntdata"/><Relationship Id="rId15" Type="http://schemas.openxmlformats.org/officeDocument/2006/relationships/slide" Target="slides/slide9.xml"/><Relationship Id="rId59" Type="http://schemas.openxmlformats.org/officeDocument/2006/relationships/font" Target="fonts/Ubuntu-boldItalic.fntdata"/><Relationship Id="rId14" Type="http://schemas.openxmlformats.org/officeDocument/2006/relationships/slide" Target="slides/slide8.xml"/><Relationship Id="rId58" Type="http://schemas.openxmlformats.org/officeDocument/2006/relationships/font" Target="fonts/Ubuntu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47308af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47308af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47308af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47308af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47308af5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47308af5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47308af5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47308af5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4b9c00e5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4b9c00e5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4b9c00e5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4b9c00e5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47308af5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47308af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47308af5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47308af5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4b9c00e5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4b9c00e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47308af5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47308af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bf017c5e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bf017c5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82550f69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82550f69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47308af5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47308af5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4b9c00e5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84b9c00e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47308af5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47308af5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82550f69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82550f69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82550f69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e82550f69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82550f69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82550f69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47308af5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47308af5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47308af5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47308af5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384a9c2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384a9c2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67ccfd5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67ccfd5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47308af5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e47308af5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8a603c7c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8a603c7c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47308af5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47308af5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47308af5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47308af5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47308af5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47308af5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47308af5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47308af5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47308af5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47308af5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47308af5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e47308af5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e47308af5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e47308af5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47308af5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47308af5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bf178be9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bf178be9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8a603c7c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8a603c7c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47308af5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47308af5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8a603c7c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8a603c7c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47308af5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e47308af5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8a603c7c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88a603c7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8a603c7c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88a603c7c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e47308af5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e47308af5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47308af5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e47308af5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47308af5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e47308af5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8a603c7c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8a603c7c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3fe5dadb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3fe5dadb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47308af5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47308af5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4912d810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54912d810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4912d810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4912d810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47308af5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e47308af5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ff Chart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14;p3"/>
          <p:cNvGraphicFramePr/>
          <p:nvPr/>
        </p:nvGraphicFramePr>
        <p:xfrm>
          <a:off x="410025" y="119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{A2CB97CE-8351-4CC4-9CD3-EB5F695F45CE}</a:tableStyleId>
              </a:tblPr>
              <a:tblGrid>
                <a:gridCol w="2774650"/>
                <a:gridCol w="2774650"/>
                <a:gridCol w="2774650"/>
              </a:tblGrid>
              <a:tr h="325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1C41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5425" y="1643075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228150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body"/>
          </p:nvPr>
        </p:nvSpPr>
        <p:spPr>
          <a:xfrm>
            <a:off x="6000875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1699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410025" y="312550"/>
            <a:ext cx="7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Name: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3929025" y="312550"/>
            <a:ext cx="97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Position</a:t>
            </a: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>
            <p:ph idx="4" type="title"/>
          </p:nvPr>
        </p:nvSpPr>
        <p:spPr>
          <a:xfrm>
            <a:off x="49025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4375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On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32281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Ideas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000875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Action Items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3B248"/>
              </a:buClr>
              <a:buSzPts val="2800"/>
              <a:buNone/>
              <a:defRPr>
                <a:solidFill>
                  <a:srgbClr val="13B24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1471500" y="1209975"/>
            <a:ext cx="6201000" cy="3210300"/>
          </a:xfrm>
          <a:prstGeom prst="rect">
            <a:avLst/>
          </a:prstGeom>
          <a:noFill/>
          <a:ln cap="flat" cmpd="sng" w="3810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buntu"/>
              <a:buNone/>
              <a:defRPr sz="2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  <a:defRPr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iue.edu/~gengel/ece326WebStuff/KiCAD-hotkeys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sfcircuits.com/pcb-school/pcb-trace-widths" TargetMode="External"/><Relationship Id="rId4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protoexpress.com/kb/pcb-via-design/#:~:text=Depending%20on%20their%20functionality%2C%20vias,%2C%20and%20an%20anti%2Dpad." TargetMode="External"/><Relationship Id="rId4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icad.org/download/" TargetMode="External"/><Relationship Id="rId4" Type="http://schemas.openxmlformats.org/officeDocument/2006/relationships/hyperlink" Target="https://github.com/cbrynds/IEEE-UCF-KiCAD-Skills-Series" TargetMode="External"/><Relationship Id="rId5" Type="http://schemas.openxmlformats.org/officeDocument/2006/relationships/hyperlink" Target="https://docs.kicad.org/7.0/en/getting_started_in_kicad/getting_started_in_kicad.html" TargetMode="External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siue.edu/~gengel/ece326WebStuff/KiCAD-hotkey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189083" y="1334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1C414"/>
                </a:solidFill>
              </a:rPr>
              <a:t>IEEE UCF</a:t>
            </a:r>
            <a:r>
              <a:rPr lang="en" sz="4500"/>
              <a:t> </a:t>
            </a:r>
            <a:r>
              <a:rPr lang="en" sz="4500">
                <a:solidFill>
                  <a:srgbClr val="9E9E9E"/>
                </a:solidFill>
              </a:rPr>
              <a:t>SKILL SERIES</a:t>
            </a:r>
            <a:endParaRPr sz="45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PCB Design</a:t>
            </a:r>
            <a:endParaRPr sz="3800"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354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B248"/>
                </a:solidFill>
              </a:rPr>
              <a:t>Part 1: Intro to KiCAD and Schematic Capture</a:t>
            </a:r>
            <a:endParaRPr>
              <a:solidFill>
                <a:srgbClr val="13B24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Common Terminology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12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1C414"/>
                </a:solidFill>
              </a:rPr>
              <a:t>Schematic Editor</a:t>
            </a:r>
            <a:r>
              <a:rPr lang="en"/>
              <a:t> - create symbolic representation of circuit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1C414"/>
                </a:solidFill>
              </a:rPr>
              <a:t>Layout Editor</a:t>
            </a:r>
            <a:r>
              <a:rPr lang="en"/>
              <a:t> - create physical PCB layout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1C414"/>
                </a:solidFill>
              </a:rPr>
              <a:t>Net </a:t>
            </a:r>
            <a:r>
              <a:rPr lang="en"/>
              <a:t>- signal wire connecting two circuit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1C414"/>
                </a:solidFill>
              </a:rPr>
              <a:t>Symbol </a:t>
            </a:r>
            <a:r>
              <a:rPr lang="en"/>
              <a:t>- representation of circuit element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Reference Designator - unique identifier for circuit component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Value - resistance, capacitance, etc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Footprint - bounding box for component to be placed on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1C414"/>
                </a:solidFill>
              </a:rPr>
              <a:t>Label </a:t>
            </a:r>
            <a:r>
              <a:rPr lang="en"/>
              <a:t>- links two nodes without drawing a physical 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1C414"/>
                </a:solidFill>
              </a:rPr>
              <a:t>Electrical rules check (ERC)</a:t>
            </a:r>
            <a:r>
              <a:rPr lang="en"/>
              <a:t> - ensures that all </a:t>
            </a:r>
            <a:r>
              <a:rPr lang="en"/>
              <a:t>circuit</a:t>
            </a:r>
            <a:r>
              <a:rPr lang="en"/>
              <a:t> nodes are properly linked by nets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What is a schematic?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51275" y="1352875"/>
            <a:ext cx="3362400" cy="28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“Schematic” - circuit blueprint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graphical representation of the circuit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component- to-component connections are shown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position of symbols does not matter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18480" r="0" t="0"/>
          <a:stretch/>
        </p:blipFill>
        <p:spPr>
          <a:xfrm>
            <a:off x="3745650" y="1121025"/>
            <a:ext cx="4522049" cy="3273199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Symbols vs Footprints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symbol is the graphical representation of a component, while a footprint is physical component on the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footprint has defined dimensions, pad sizes, and other manufacturing 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symbol has pin connections and generic info about the component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775" y="550950"/>
            <a:ext cx="2720000" cy="1964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5"/>
          <p:cNvSpPr txBox="1"/>
          <p:nvPr/>
        </p:nvSpPr>
        <p:spPr>
          <a:xfrm>
            <a:off x="7113842" y="615600"/>
            <a:ext cx="11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1C414"/>
                </a:solidFill>
                <a:latin typeface="Ubuntu"/>
                <a:ea typeface="Ubuntu"/>
                <a:cs typeface="Ubuntu"/>
                <a:sym typeface="Ubuntu"/>
              </a:rPr>
              <a:t>Symbol</a:t>
            </a:r>
            <a:endParaRPr b="1" sz="1800">
              <a:solidFill>
                <a:srgbClr val="F1C41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4">
            <a:alphaModFix/>
          </a:blip>
          <a:srcRect b="0" l="4159" r="5407" t="0"/>
          <a:stretch/>
        </p:blipFill>
        <p:spPr>
          <a:xfrm>
            <a:off x="5827375" y="2624050"/>
            <a:ext cx="2995851" cy="222952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5"/>
          <p:cNvSpPr txBox="1"/>
          <p:nvPr/>
        </p:nvSpPr>
        <p:spPr>
          <a:xfrm>
            <a:off x="4506475" y="4391875"/>
            <a:ext cx="13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F1C414"/>
                </a:solidFill>
                <a:latin typeface="Ubuntu"/>
                <a:ea typeface="Ubuntu"/>
                <a:cs typeface="Ubuntu"/>
                <a:sym typeface="Ubuntu"/>
              </a:rPr>
              <a:t>Footprint</a:t>
            </a:r>
            <a:endParaRPr b="1" sz="1800">
              <a:solidFill>
                <a:srgbClr val="F1C41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1905150" y="2285400"/>
            <a:ext cx="533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Getting started: Creating a Project</a:t>
            </a: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280800" y="37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Getting Started: Importing Symbol Library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239500"/>
            <a:ext cx="3524250" cy="61912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525" y="2027250"/>
            <a:ext cx="1734675" cy="259882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225" y="1320625"/>
            <a:ext cx="2495550" cy="166687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7"/>
          <p:cNvSpPr/>
          <p:nvPr/>
        </p:nvSpPr>
        <p:spPr>
          <a:xfrm rot="1483207">
            <a:off x="1003989" y="1902247"/>
            <a:ext cx="370888" cy="74137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9" name="Google Shape;159;p27"/>
          <p:cNvSpPr/>
          <p:nvPr/>
        </p:nvSpPr>
        <p:spPr>
          <a:xfrm rot="4329071">
            <a:off x="3527390" y="2201084"/>
            <a:ext cx="370955" cy="74133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" name="Google Shape;160;p27"/>
          <p:cNvSpPr/>
          <p:nvPr/>
        </p:nvSpPr>
        <p:spPr>
          <a:xfrm rot="1483207">
            <a:off x="6884764" y="2793972"/>
            <a:ext cx="370888" cy="74137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280800" y="37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Getting Started: Importing Footprint Library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66" name="Google Shape;166;p28"/>
          <p:cNvSpPr/>
          <p:nvPr/>
        </p:nvSpPr>
        <p:spPr>
          <a:xfrm rot="1483207">
            <a:off x="1019439" y="1778197"/>
            <a:ext cx="370888" cy="74137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00" y="1176328"/>
            <a:ext cx="3743325" cy="58102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638" y="1678099"/>
            <a:ext cx="2059250" cy="28468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0400" y="1176328"/>
            <a:ext cx="2486025" cy="16573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8"/>
          <p:cNvSpPr/>
          <p:nvPr/>
        </p:nvSpPr>
        <p:spPr>
          <a:xfrm rot="1483207">
            <a:off x="7324989" y="2730847"/>
            <a:ext cx="370888" cy="74137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" name="Google Shape;171;p28"/>
          <p:cNvSpPr/>
          <p:nvPr/>
        </p:nvSpPr>
        <p:spPr>
          <a:xfrm rot="4329071">
            <a:off x="3735890" y="1778209"/>
            <a:ext cx="370955" cy="74133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0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Getting started: Placing Symbols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2048375"/>
            <a:ext cx="4000200" cy="17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symbol menu by ‘A’ hotkey or place toolbar -&gt; Add Symbol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search by symbol name or attributes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800" y="1277200"/>
            <a:ext cx="4507401" cy="34853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280800" y="37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Creating Power Circuit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3" y="1592600"/>
            <a:ext cx="4524375" cy="271462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31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Power and Ground Symbols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174725" y="1606125"/>
            <a:ext cx="40002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power menu by ‘P’ hotkey or “place” toolbar -&gt; Add Power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Various symbols for power and ground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+-X V, VCC, VDD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Earth Ground, Chassis Ground, Digital Ground, etc.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925" y="1035100"/>
            <a:ext cx="4527301" cy="3772751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688" y="26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Creating Lighting Controller Circuit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000" y="1214375"/>
            <a:ext cx="4093986" cy="341297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88" y="1104862"/>
            <a:ext cx="2545701" cy="339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712" y="1104863"/>
            <a:ext cx="2545701" cy="339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249900" y="28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Editing Component Values/Ref. Designators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972075"/>
            <a:ext cx="4000200" cy="17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Few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Hover over symbol, press V (or U for ref designator)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Double click on component, edit value/RD field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Right click on component -&gt; edit main fields -&gt; edit value/RD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575" y="1062263"/>
            <a:ext cx="3718876" cy="20295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388" y="3237750"/>
            <a:ext cx="3541251" cy="154362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0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Making Connections</a:t>
            </a:r>
            <a:r>
              <a:rPr lang="en">
                <a:solidFill>
                  <a:srgbClr val="9900FF"/>
                </a:solidFill>
              </a:rPr>
              <a:t>: Pin Labels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9" y="1372675"/>
            <a:ext cx="4809492" cy="131482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38" y="3189950"/>
            <a:ext cx="5060626" cy="144827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34"/>
          <p:cNvPicPr preferRelativeResize="0"/>
          <p:nvPr/>
        </p:nvPicPr>
        <p:blipFill rotWithShape="1">
          <a:blip r:embed="rId5">
            <a:alphaModFix/>
          </a:blip>
          <a:srcRect b="0" l="18571" r="22507" t="0"/>
          <a:stretch/>
        </p:blipFill>
        <p:spPr>
          <a:xfrm>
            <a:off x="5993000" y="1372675"/>
            <a:ext cx="2564025" cy="3265551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5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Creating Potentiometer Circuit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25" y="1708350"/>
            <a:ext cx="7640549" cy="21257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Toggle Switch and IR Receiver Circuits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213" y="1757050"/>
            <a:ext cx="7419575" cy="19963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Arduino Nano: Circuit vs Symbol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50" y="789125"/>
            <a:ext cx="3820976" cy="3820976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276" y="712925"/>
            <a:ext cx="3142612" cy="412577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Creating Arduino Nano Circuit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638" y="712925"/>
            <a:ext cx="5286724" cy="39672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Reference Designation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11700" y="1036525"/>
            <a:ext cx="4509900" cy="3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 designator: unique tag to identify component type and number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R1, R2, … for resistor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C1, C2, … for capacitor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U1, U2, … for 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Links symbol to footprint in layout editor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identify component locations when assembling PCBs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 designator assigns RDs to schematic symbols</a:t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500" y="956975"/>
            <a:ext cx="1698650" cy="21672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500" y="3346450"/>
            <a:ext cx="2980675" cy="14824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Electrical Rules Check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164950" y="1374413"/>
            <a:ext cx="42006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Inspect -&gt; ERC -&gt; Run ERC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Ensures that schematic doesn’t violate any electrical rules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I.e. there are no nodes missing connections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receive error: power input pin not driven by any output power pins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place a “Power Flag” on the +5V net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400" y="1518538"/>
            <a:ext cx="4326900" cy="2598682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Footprint Assignment Tool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19025" y="1155425"/>
            <a:ext cx="4005300" cy="3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Toolbar -&gt; Run Footprint Assignment Tool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Currently, symbols aren’t mapped to any physical hardware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“Footprint” consists of the pads/holes a component is soldered to and the silkscreen boundaries on the PCB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f</a:t>
            </a:r>
            <a:r>
              <a:rPr lang="en"/>
              <a:t>ootprint assignment tool maps pins from symbol to a physical footprint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Some symbols may already have footprints linked to them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875" y="1123775"/>
            <a:ext cx="4614875" cy="3315326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ctrTitle"/>
          </p:nvPr>
        </p:nvSpPr>
        <p:spPr>
          <a:xfrm>
            <a:off x="189083" y="800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1C414"/>
                </a:solidFill>
              </a:rPr>
              <a:t>IEEE UCF</a:t>
            </a:r>
            <a:r>
              <a:rPr lang="en" sz="4500"/>
              <a:t> </a:t>
            </a:r>
            <a:r>
              <a:rPr lang="en" sz="4500">
                <a:solidFill>
                  <a:srgbClr val="9E9E9E"/>
                </a:solidFill>
              </a:rPr>
              <a:t>SKILL SERIES</a:t>
            </a:r>
            <a:endParaRPr sz="4500"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PCB Design</a:t>
            </a:r>
            <a:endParaRPr sz="3800"/>
          </a:p>
        </p:txBody>
      </p:sp>
      <p:sp>
        <p:nvSpPr>
          <p:cNvPr id="266" name="Google Shape;266;p42"/>
          <p:cNvSpPr txBox="1"/>
          <p:nvPr>
            <p:ph idx="1" type="subTitle"/>
          </p:nvPr>
        </p:nvSpPr>
        <p:spPr>
          <a:xfrm>
            <a:off x="311700" y="3013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PCB Layout and Routing</a:t>
            </a:r>
            <a:endParaRPr/>
          </a:p>
        </p:txBody>
      </p:sp>
      <p:sp>
        <p:nvSpPr>
          <p:cNvPr id="267" name="Google Shape;267;p42"/>
          <p:cNvSpPr txBox="1"/>
          <p:nvPr/>
        </p:nvSpPr>
        <p:spPr>
          <a:xfrm>
            <a:off x="1764750" y="3565950"/>
            <a:ext cx="561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3B248"/>
                </a:solidFill>
                <a:latin typeface="Ubuntu"/>
                <a:ea typeface="Ubuntu"/>
                <a:cs typeface="Ubuntu"/>
                <a:sym typeface="Ubuntu"/>
              </a:rPr>
              <a:t>10/6 from 5:00-7:00 in ENG1 224</a:t>
            </a:r>
            <a:endParaRPr sz="700">
              <a:solidFill>
                <a:srgbClr val="13B24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rgbClr val="9900FF"/>
                </a:solidFill>
              </a:rPr>
              <a:t>What You Will Learn</a:t>
            </a:r>
            <a:r>
              <a:rPr lang="en" sz="3220">
                <a:solidFill>
                  <a:srgbClr val="9900FF"/>
                </a:solidFill>
              </a:rPr>
              <a:t>	   	Schedule</a:t>
            </a:r>
            <a:endParaRPr sz="3220">
              <a:solidFill>
                <a:srgbClr val="9900FF"/>
              </a:solidFill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romanUcPeriod"/>
            </a:pPr>
            <a:r>
              <a:rPr lang="en" sz="2100"/>
              <a:t>Overview of PCB design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romanUcPeriod"/>
            </a:pPr>
            <a:r>
              <a:rPr lang="en" sz="2100"/>
              <a:t>KiCAD schematic and layout editor tools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romanUcPeriod"/>
            </a:pPr>
            <a:r>
              <a:rPr lang="en" sz="2100"/>
              <a:t>Best practices for </a:t>
            </a:r>
            <a:r>
              <a:rPr lang="en" sz="2100"/>
              <a:t>component</a:t>
            </a:r>
            <a:r>
              <a:rPr lang="en" sz="2100"/>
              <a:t> selection, placement, and routing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romanUcPeriod"/>
            </a:pPr>
            <a:r>
              <a:rPr lang="en" sz="2100"/>
              <a:t>Design Rules Check (DRC)</a:t>
            </a:r>
            <a:endParaRPr sz="2100"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romanUcPeriod"/>
            </a:pPr>
            <a:r>
              <a:rPr lang="en" sz="2100"/>
              <a:t>Workshop 1 (Today):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UcPeriod"/>
            </a:pPr>
            <a:r>
              <a:rPr lang="en" sz="2100"/>
              <a:t>What is a PCB?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UcPeriod"/>
            </a:pPr>
            <a:r>
              <a:rPr lang="en" sz="2100"/>
              <a:t>Setting up KiCAD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UcPeriod"/>
            </a:pPr>
            <a:r>
              <a:rPr lang="en" sz="2100"/>
              <a:t>Schematic capture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UcPeriod"/>
            </a:pPr>
            <a:r>
              <a:rPr lang="en" sz="2100"/>
              <a:t>Choosing components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romanUcPeriod"/>
            </a:pPr>
            <a:r>
              <a:rPr lang="en" sz="2100"/>
              <a:t>Workshop 2 (10/6):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UcPeriod"/>
            </a:pPr>
            <a:r>
              <a:rPr lang="en" sz="2100"/>
              <a:t>PCB layout editor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UcPeriod"/>
            </a:pPr>
            <a:r>
              <a:rPr lang="en" sz="2100"/>
              <a:t>Routing traces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UcPeriod"/>
            </a:pPr>
            <a:r>
              <a:rPr lang="en" sz="2100"/>
              <a:t>Design Rule Check (DRC)</a:t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What is a Board Layout?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474" y="1150550"/>
            <a:ext cx="3490350" cy="3454224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43"/>
          <p:cNvSpPr/>
          <p:nvPr/>
        </p:nvSpPr>
        <p:spPr>
          <a:xfrm rot="5400000">
            <a:off x="4541108" y="2249279"/>
            <a:ext cx="370800" cy="741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5" name="Google Shape;275;p43"/>
          <p:cNvPicPr preferRelativeResize="0"/>
          <p:nvPr/>
        </p:nvPicPr>
        <p:blipFill rotWithShape="1">
          <a:blip r:embed="rId4">
            <a:alphaModFix/>
          </a:blip>
          <a:srcRect b="0" l="18480" r="0" t="0"/>
          <a:stretch/>
        </p:blipFill>
        <p:spPr>
          <a:xfrm>
            <a:off x="185350" y="1395914"/>
            <a:ext cx="3915549" cy="2834174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Useful Footprint Editor Keyboard Shortcuts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 editor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A: place a footprint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X: draw a trace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S: redefine grid origin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V: toggle between F.Cu and B.Cu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Ctrl + shift + V: place a via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Ctrl + shift + L: draw a 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B: Fill all zones</a:t>
            </a:r>
            <a:endParaRPr/>
          </a:p>
        </p:txBody>
      </p:sp>
      <p:sp>
        <p:nvSpPr>
          <p:cNvPr id="282" name="Google Shape;282;p44"/>
          <p:cNvSpPr txBox="1"/>
          <p:nvPr>
            <p:ph idx="1" type="body"/>
          </p:nvPr>
        </p:nvSpPr>
        <p:spPr>
          <a:xfrm>
            <a:off x="4688875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E: properties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R: rotate symbol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M: move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shortcuts: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https://www.siue.edu/~gengel/ece326WebStuff/KiCAD-hotkeys.pdf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Common Terminology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311700" y="1152475"/>
            <a:ext cx="753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rgbClr val="F1C414"/>
                </a:solidFill>
              </a:rPr>
              <a:t>Layout Editor</a:t>
            </a:r>
            <a:r>
              <a:rPr b="1" lang="en"/>
              <a:t> </a:t>
            </a:r>
            <a:r>
              <a:rPr lang="en"/>
              <a:t>- used to </a:t>
            </a:r>
            <a:r>
              <a:rPr lang="en"/>
              <a:t>specify board boundaries and placement of footprints on a PCB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rgbClr val="F1C414"/>
                </a:solidFill>
              </a:rPr>
              <a:t>Trace</a:t>
            </a:r>
            <a:r>
              <a:rPr lang="en">
                <a:solidFill>
                  <a:srgbClr val="F1C414"/>
                </a:solidFill>
              </a:rPr>
              <a:t> </a:t>
            </a:r>
            <a:r>
              <a:rPr lang="en"/>
              <a:t>- copper track connecting two pads/holes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rgbClr val="F1C414"/>
                </a:solidFill>
              </a:rPr>
              <a:t>Via</a:t>
            </a:r>
            <a:r>
              <a:rPr lang="en">
                <a:solidFill>
                  <a:srgbClr val="F1C414"/>
                </a:solidFill>
              </a:rPr>
              <a:t> </a:t>
            </a:r>
            <a:r>
              <a:rPr lang="en"/>
              <a:t>- “Vertical interconnect access”, hole through the PCB that connects two layers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rgbClr val="F1C414"/>
                </a:solidFill>
              </a:rPr>
              <a:t>Plane</a:t>
            </a:r>
            <a:r>
              <a:rPr lang="en">
                <a:solidFill>
                  <a:srgbClr val="F1C414"/>
                </a:solidFill>
              </a:rPr>
              <a:t> </a:t>
            </a:r>
            <a:r>
              <a:rPr lang="en"/>
              <a:t>- common connection surface on a layer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rgbClr val="F1C414"/>
                </a:solidFill>
              </a:rPr>
              <a:t>Footprint</a:t>
            </a:r>
            <a:r>
              <a:rPr lang="en">
                <a:solidFill>
                  <a:srgbClr val="F1C414"/>
                </a:solidFill>
              </a:rPr>
              <a:t> </a:t>
            </a:r>
            <a:r>
              <a:rPr lang="en"/>
              <a:t>- contains silkscreen boundary of a component and location of pads/holes for connections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rgbClr val="F1C414"/>
                </a:solidFill>
              </a:rPr>
              <a:t>Through-hole vs Surface-mount</a:t>
            </a:r>
            <a:r>
              <a:rPr lang="en"/>
              <a:t>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rgbClr val="F1C414"/>
                </a:solidFill>
              </a:rPr>
              <a:t>Silkscreen/Solder mask</a:t>
            </a:r>
            <a:r>
              <a:rPr lang="en"/>
              <a:t> - text and graphics printed on the PCB for user readability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rgbClr val="F1C414"/>
                </a:solidFill>
              </a:rPr>
              <a:t>Design Rule Check (DRC)</a:t>
            </a:r>
            <a:r>
              <a:rPr b="1" lang="en"/>
              <a:t> </a:t>
            </a:r>
            <a:r>
              <a:rPr lang="en"/>
              <a:t>- ensures that PCB doesn’t violate any electrical or mechanical rules set by PCB manufacturers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Board Layers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94" name="Google Shape;294;p46"/>
          <p:cNvSpPr txBox="1"/>
          <p:nvPr>
            <p:ph idx="1" type="body"/>
          </p:nvPr>
        </p:nvSpPr>
        <p:spPr>
          <a:xfrm>
            <a:off x="311700" y="1152475"/>
            <a:ext cx="56409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Front Copper/Bottom Copper</a:t>
            </a:r>
            <a:r>
              <a:rPr lang="en"/>
              <a:t>: routing layers that interconnect components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Components, traces, vias, planes, etc. will be on F.Cu and B.Cu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Solder mask</a:t>
            </a:r>
            <a:r>
              <a:rPr lang="en"/>
              <a:t>: thin protection layer applied over copper layers; gives PCB the green color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Silkscreen</a:t>
            </a:r>
            <a:r>
              <a:rPr lang="en"/>
              <a:t>: surface finish with text, footprint borders, and other graphics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Reference designators, values, and other text will be on silkscreen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Edge cuts</a:t>
            </a:r>
            <a:r>
              <a:rPr lang="en"/>
              <a:t>: defines board outline and other manufacturing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825" y="602663"/>
            <a:ext cx="2100225" cy="412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Nets vs Airwires vs Traces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01" name="Google Shape;301;p47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Net</a:t>
            </a:r>
            <a:r>
              <a:rPr lang="en"/>
              <a:t>: connection between two pins on a schematic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Airwire</a:t>
            </a:r>
            <a:r>
              <a:rPr lang="en"/>
              <a:t>: Net translated to the PCB layout to show connection between pads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Trace</a:t>
            </a:r>
            <a:r>
              <a:rPr lang="en"/>
              <a:t>: physical copper connection between pads</a:t>
            </a:r>
            <a:endParaRPr/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750" y="445025"/>
            <a:ext cx="2120800" cy="21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200" y="1270525"/>
            <a:ext cx="2107350" cy="209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538" y="2955850"/>
            <a:ext cx="1999825" cy="19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/>
          <p:nvPr/>
        </p:nvSpPr>
        <p:spPr>
          <a:xfrm rot="1483207">
            <a:off x="4617714" y="2287897"/>
            <a:ext cx="370888" cy="74137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" name="Google Shape;306;p47"/>
          <p:cNvSpPr/>
          <p:nvPr/>
        </p:nvSpPr>
        <p:spPr>
          <a:xfrm rot="1483207">
            <a:off x="8161139" y="3282122"/>
            <a:ext cx="370888" cy="74137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" name="Google Shape;307;p47"/>
          <p:cNvSpPr/>
          <p:nvPr/>
        </p:nvSpPr>
        <p:spPr>
          <a:xfrm rot="-3990197">
            <a:off x="6668603" y="4515963"/>
            <a:ext cx="370959" cy="741523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4169800" y="2900075"/>
            <a:ext cx="5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Ubuntu"/>
                <a:ea typeface="Ubuntu"/>
                <a:cs typeface="Ubuntu"/>
                <a:sym typeface="Ubuntu"/>
              </a:rPr>
              <a:t>Net</a:t>
            </a:r>
            <a:endParaRPr b="1">
              <a:solidFill>
                <a:srgbClr val="9900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7874775" y="3971525"/>
            <a:ext cx="7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Ubuntu"/>
                <a:ea typeface="Ubuntu"/>
                <a:cs typeface="Ubuntu"/>
                <a:sym typeface="Ubuntu"/>
              </a:rPr>
              <a:t>Trace</a:t>
            </a:r>
            <a:endParaRPr b="1">
              <a:solidFill>
                <a:srgbClr val="9900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7200800" y="4804375"/>
            <a:ext cx="8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Ubuntu"/>
                <a:ea typeface="Ubuntu"/>
                <a:cs typeface="Ubuntu"/>
                <a:sym typeface="Ubuntu"/>
              </a:rPr>
              <a:t>Airwire</a:t>
            </a:r>
            <a:endParaRPr b="1">
              <a:solidFill>
                <a:srgbClr val="9900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Grid Units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16" name="Google Shape;316;p48"/>
          <p:cNvSpPr txBox="1"/>
          <p:nvPr>
            <p:ph idx="1" type="body"/>
          </p:nvPr>
        </p:nvSpPr>
        <p:spPr>
          <a:xfrm>
            <a:off x="311700" y="1337575"/>
            <a:ext cx="5569200" cy="30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 spacing specified in non-metric units: 2.54mm, 5.08mm,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Board outlines and component placement often </a:t>
            </a:r>
            <a:r>
              <a:rPr lang="en"/>
              <a:t>specified in metric units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mil = 1/1000 of an inch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Ex: 2.54mm = 100 mil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grid units with drop down or “N” hotkey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625" y="873800"/>
            <a:ext cx="1971375" cy="40748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48"/>
          <p:cNvPicPr preferRelativeResize="0"/>
          <p:nvPr/>
        </p:nvPicPr>
        <p:blipFill rotWithShape="1">
          <a:blip r:embed="rId4">
            <a:alphaModFix/>
          </a:blip>
          <a:srcRect b="0" l="0" r="3790" t="0"/>
          <a:stretch/>
        </p:blipFill>
        <p:spPr>
          <a:xfrm>
            <a:off x="148425" y="3985350"/>
            <a:ext cx="6486926" cy="5027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4150" y="950000"/>
            <a:ext cx="478800" cy="2772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311700" y="17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Getting Started: Define Board Dimensions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25" name="Google Shape;325;p49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Dimensions used: 75 x 75 mm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 a rectangle on “Edge cuts”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Tip: change grid size (in bottom righthand corner) to 1mm</a:t>
            </a:r>
            <a:endParaRPr/>
          </a:p>
        </p:txBody>
      </p:sp>
      <p:pic>
        <p:nvPicPr>
          <p:cNvPr id="326" name="Google Shape;3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175" y="1017725"/>
            <a:ext cx="3727573" cy="382097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350" y="1349475"/>
            <a:ext cx="1652625" cy="3882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5">
            <a:alphaModFix/>
          </a:blip>
          <a:srcRect b="0" l="0" r="56646" t="0"/>
          <a:stretch/>
        </p:blipFill>
        <p:spPr>
          <a:xfrm>
            <a:off x="820400" y="1349475"/>
            <a:ext cx="1748112" cy="3882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Getting Started: Update PCB from Schematic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34" name="Google Shape;334;p50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import footprint </a:t>
            </a:r>
            <a:r>
              <a:rPr lang="en"/>
              <a:t>assignments</a:t>
            </a:r>
            <a:r>
              <a:rPr lang="en"/>
              <a:t> from schematic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be re-run any time changes are made to the schematic</a:t>
            </a:r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425" y="3015250"/>
            <a:ext cx="1710875" cy="14721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6" name="Google Shape;3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575" y="1246150"/>
            <a:ext cx="4814725" cy="332272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Placing Mounting Holes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42" name="Google Shape;342;p51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 M3 mounting holes in each of the four corners of the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Inset the center of each hole 5mm from the corner of the board outline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Easiest way: </a:t>
            </a:r>
            <a:r>
              <a:rPr lang="en"/>
              <a:t>offset each hole from the corner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g</a:t>
            </a:r>
            <a:r>
              <a:rPr lang="en"/>
              <a:t>rid origin to the corner of the board (“S” key)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grid units to 5mm</a:t>
            </a:r>
            <a:endParaRPr/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50188"/>
            <a:ext cx="3784671" cy="3820975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Component Placement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principles: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Place I/O components in convenient access locations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Place active logic (MCUs) and components with high connectivity in accessible areas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Isolate high-power or high-speed components and signals (not relevant to this PCB design)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Minimize the amount of airwire crossing/distance</a:t>
            </a:r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875" y="1012825"/>
            <a:ext cx="3695700" cy="3695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What You’ll Be Making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96825" y="1274425"/>
            <a:ext cx="38157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RGB LED strip lighting controller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3 analog dials for adjusting color/brightness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IR sensor for remote control of LEDs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Powered by a micro USB cable from a 5V wall outlet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ON/OFF switch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675" y="985525"/>
            <a:ext cx="3423900" cy="34239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Footprint type: Through-Hole vs Surface-Mount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4775"/>
            <a:ext cx="4260300" cy="1658246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665" y="1094775"/>
            <a:ext cx="2647085" cy="198532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962" y="2947125"/>
            <a:ext cx="3151300" cy="198532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53"/>
          <p:cNvSpPr txBox="1"/>
          <p:nvPr>
            <p:ph type="title"/>
          </p:nvPr>
        </p:nvSpPr>
        <p:spPr>
          <a:xfrm>
            <a:off x="564075" y="3331750"/>
            <a:ext cx="15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414"/>
                </a:solidFill>
              </a:rPr>
              <a:t>Through-hole</a:t>
            </a:r>
            <a:endParaRPr>
              <a:solidFill>
                <a:srgbClr val="F1C414"/>
              </a:solidFill>
            </a:endParaRPr>
          </a:p>
        </p:txBody>
      </p:sp>
      <p:sp>
        <p:nvSpPr>
          <p:cNvPr id="360" name="Google Shape;360;p53"/>
          <p:cNvSpPr txBox="1"/>
          <p:nvPr>
            <p:ph type="title"/>
          </p:nvPr>
        </p:nvSpPr>
        <p:spPr>
          <a:xfrm>
            <a:off x="5661663" y="3157150"/>
            <a:ext cx="22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414"/>
                </a:solidFill>
              </a:rPr>
              <a:t>Surface mount</a:t>
            </a:r>
            <a:endParaRPr>
              <a:solidFill>
                <a:srgbClr val="F1C414"/>
              </a:solidFill>
            </a:endParaRPr>
          </a:p>
        </p:txBody>
      </p:sp>
      <p:sp>
        <p:nvSpPr>
          <p:cNvPr id="361" name="Google Shape;361;p53"/>
          <p:cNvSpPr/>
          <p:nvPr/>
        </p:nvSpPr>
        <p:spPr>
          <a:xfrm rot="1483207">
            <a:off x="6413864" y="2295122"/>
            <a:ext cx="370888" cy="74137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2" name="Google Shape;362;p53"/>
          <p:cNvSpPr/>
          <p:nvPr/>
        </p:nvSpPr>
        <p:spPr>
          <a:xfrm rot="3497358">
            <a:off x="1964459" y="3434908"/>
            <a:ext cx="370983" cy="74145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Ground Planes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68" name="Google Shape;368;p54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area of copper on a PCB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provide a return path (common ground) to the supply of a circuit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helps to reduce noise and dissipate heat in high-power, high-speed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Greatly simplifies trace routing in a circuit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</a:t>
            </a:r>
            <a:r>
              <a:rPr lang="en"/>
              <a:t>created on the bottom layer of a two-layer PCB</a:t>
            </a:r>
            <a:endParaRPr/>
          </a:p>
        </p:txBody>
      </p:sp>
      <p:pic>
        <p:nvPicPr>
          <p:cNvPr id="369" name="Google Shape;3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50188"/>
            <a:ext cx="3873678" cy="382097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Creating a Ground Plane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75" name="Google Shape;375;p55"/>
          <p:cNvSpPr txBox="1"/>
          <p:nvPr>
            <p:ph idx="1" type="body"/>
          </p:nvPr>
        </p:nvSpPr>
        <p:spPr>
          <a:xfrm>
            <a:off x="311700" y="1152475"/>
            <a:ext cx="380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“Add Filled Zone”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B.Cu and GND 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Draw an outline around board, extending beyond edge cuts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Right click and press “close outline”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“Fill All Zones” or press “B” to fill in ground plane</a:t>
            </a:r>
            <a:endParaRPr/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300" y="3336700"/>
            <a:ext cx="4719200" cy="5007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7" name="Google Shape;3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300" y="1170125"/>
            <a:ext cx="4719201" cy="1973369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300" y="4030650"/>
            <a:ext cx="4719200" cy="55159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Trace Routing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84" name="Google Shape;384;p56"/>
          <p:cNvSpPr txBox="1"/>
          <p:nvPr>
            <p:ph idx="1" type="body"/>
          </p:nvPr>
        </p:nvSpPr>
        <p:spPr>
          <a:xfrm>
            <a:off x="311700" y="1152475"/>
            <a:ext cx="503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involved part of PCB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1C414"/>
                </a:solidFill>
              </a:rPr>
              <a:t>Trace</a:t>
            </a:r>
            <a:r>
              <a:rPr lang="en"/>
              <a:t>: copper track that connects the pads of two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traces on the same layer cannot cross each other - short circuit!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minimize the length of connections between components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Shorter trace = smaller signal </a:t>
            </a:r>
            <a:r>
              <a:rPr lang="en"/>
              <a:t>propagation</a:t>
            </a:r>
            <a:r>
              <a:rPr lang="en"/>
              <a:t> delay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considerations: trace width and spacing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Further reading</a:t>
            </a:r>
            <a:endParaRPr/>
          </a:p>
        </p:txBody>
      </p:sp>
      <p:pic>
        <p:nvPicPr>
          <p:cNvPr id="385" name="Google Shape;38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500" y="922425"/>
            <a:ext cx="2682825" cy="38765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Vias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Vertical Interconnect Access (VIA)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idea: expand trace routing from 2-&gt;3 dimensions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 to intersecting traces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Copper tunnel </a:t>
            </a:r>
            <a:r>
              <a:rPr lang="en"/>
              <a:t>between</a:t>
            </a:r>
            <a:r>
              <a:rPr lang="en"/>
              <a:t> board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types of vias: through hole, buried, blind, micro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Further reading</a:t>
            </a:r>
            <a:endParaRPr/>
          </a:p>
        </p:txBody>
      </p:sp>
      <p:pic>
        <p:nvPicPr>
          <p:cNvPr id="392" name="Google Shape;39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775" y="1083525"/>
            <a:ext cx="3851076" cy="31386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Trace Routing: Live Demo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11700" y="1152475"/>
            <a:ext cx="371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Routing considerations: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trace overlap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sharp turns: drag corners to smooth turns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Minimize path length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not possible to route on the top layer, add a via and switch to the bottom layer</a:t>
            </a:r>
            <a:endParaRPr/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036" y="682525"/>
            <a:ext cx="4142064" cy="4178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Adding Silkscreen Text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1C414"/>
                </a:solidFill>
              </a:rPr>
              <a:t>Silkscreen</a:t>
            </a:r>
            <a:r>
              <a:rPr lang="en"/>
              <a:t>: text/graphics layer of the PCB that conveys assembly information such 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Component </a:t>
            </a:r>
            <a:r>
              <a:rPr lang="en"/>
              <a:t>placement</a:t>
            </a:r>
            <a:r>
              <a:rPr lang="en"/>
              <a:t>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Component reference designators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Component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Company logos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Electrical properties/operating conditions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Component pinouts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purpose is to enhance readability during assembly</a:t>
            </a:r>
            <a:endParaRPr/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938" y="1131875"/>
            <a:ext cx="3009900" cy="345757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" name="Google Shape;40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4475" y="1582750"/>
            <a:ext cx="997825" cy="28074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Design Rules Check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152475"/>
            <a:ext cx="388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</a:t>
            </a:r>
            <a:r>
              <a:rPr lang="en"/>
              <a:t>ensure that electrical and mechanical properties of the board do not violate any PCB manufacturers’ standards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errors/issues: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Unconnected trace: can usually be deleted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Silkscreen overlap: not a functional error, won’t prevent manufacturing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Courtyard overlap: if two components are overlapping on the PCB</a:t>
            </a:r>
            <a:endParaRPr/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100" y="1097738"/>
            <a:ext cx="4527300" cy="3525869"/>
          </a:xfrm>
          <a:prstGeom prst="rect">
            <a:avLst/>
          </a:prstGeom>
          <a:noFill/>
          <a:ln cap="flat" cmpd="sng" w="28575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Gerber File Generation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420" name="Google Shape;420;p61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Gerber file: file format with all of drilling, etching, and silkscreen information from various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Gerber file is sent to </a:t>
            </a:r>
            <a:r>
              <a:rPr lang="en"/>
              <a:t>manufacturers such as JLCPCB, OSHPARK, and PCBWay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Extra: can also auto-generate a bill of materials if footprints have linked part numbers</a:t>
            </a:r>
            <a:endParaRPr/>
          </a:p>
        </p:txBody>
      </p:sp>
      <p:pic>
        <p:nvPicPr>
          <p:cNvPr id="421" name="Google Shape;4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026388"/>
            <a:ext cx="3997205" cy="3820975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2" name="Google Shape;422;p61"/>
          <p:cNvSpPr/>
          <p:nvPr/>
        </p:nvSpPr>
        <p:spPr>
          <a:xfrm rot="3497358">
            <a:off x="4284109" y="898533"/>
            <a:ext cx="370983" cy="74145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3" name="Google Shape;423;p61"/>
          <p:cNvSpPr/>
          <p:nvPr/>
        </p:nvSpPr>
        <p:spPr>
          <a:xfrm rot="3497358">
            <a:off x="4284109" y="2995533"/>
            <a:ext cx="370983" cy="74145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4" name="Google Shape;424;p61"/>
          <p:cNvSpPr/>
          <p:nvPr/>
        </p:nvSpPr>
        <p:spPr>
          <a:xfrm rot="-8615054">
            <a:off x="8285143" y="2405749"/>
            <a:ext cx="370932" cy="741329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1C4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386" y="385625"/>
            <a:ext cx="6749225" cy="43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Motivation: Why make a PCB?</a:t>
            </a:r>
            <a:endParaRPr>
              <a:solidFill>
                <a:srgbClr val="9900FF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774" y="1186275"/>
            <a:ext cx="4960450" cy="33049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What is a PCB?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389200" y="1148700"/>
            <a:ext cx="3815700" cy="3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“Printed Circuit Board”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Useful when circuit has too many connections to be made by hand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Physical wire connections are replaced by conductive channels, or “traces”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Components can be mounted through holes or pads on the PCB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7221" r="8018" t="0"/>
          <a:stretch/>
        </p:blipFill>
        <p:spPr>
          <a:xfrm>
            <a:off x="4641700" y="1326500"/>
            <a:ext cx="3928175" cy="31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Getting Started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525150" y="1167925"/>
            <a:ext cx="80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KiCAD</a:t>
            </a:r>
            <a:r>
              <a:rPr lang="en">
                <a:solidFill>
                  <a:srgbClr val="13B248"/>
                </a:solidFill>
              </a:rPr>
              <a:t>, </a:t>
            </a:r>
            <a:r>
              <a:rPr lang="en"/>
              <a:t>p</a:t>
            </a:r>
            <a:r>
              <a:rPr lang="en"/>
              <a:t>ronounced Key-CAD</a:t>
            </a:r>
            <a:r>
              <a:rPr lang="en">
                <a:solidFill>
                  <a:srgbClr val="13B248"/>
                </a:solidFill>
              </a:rPr>
              <a:t> </a:t>
            </a:r>
            <a:r>
              <a:rPr lang="en"/>
              <a:t>is an EDA, or Electronic Design Automation tool.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EDA Tools are used to create electrical schematics and printed circuit boards, which can then be sent to fabs such as JLCPCB or OSHPark to be manufactured.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will be using KiCAD for this skills series because it is free and open-source, user-friendly, and comprehensive in its schematic capture and layout features.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Downloading and Installing KiCAD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KiCAD: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https://www.kicad.org/download/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Github for component library: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https://github.com/cbrynds/IEEE-UCF-KiCAD-Skills-Series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Optional Getting Started: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https://docs.kicad.org/7.0/en/getting_started_in_kicad/getting_started_in_kicad.html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7900" y="1435554"/>
            <a:ext cx="2850275" cy="28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Useful Schematic Editor Keyboard Shortcuts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Editor: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A: place a symbol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W: draw a 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L: add a label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Q: add a no connection flag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T: add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V: edit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U: edit reference designator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688875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E: Properties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R: rotate symbol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G: drag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M: move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shortcuts: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https://www.siue.edu/~gengel/ece326WebStuff/KiCAD-hotkeys.pdf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